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59" r:id="rId3"/>
    <p:sldId id="257" r:id="rId4"/>
    <p:sldId id="258" r:id="rId5"/>
    <p:sldId id="260" r:id="rId6"/>
    <p:sldId id="261" r:id="rId7"/>
    <p:sldId id="262" r:id="rId8"/>
    <p:sldId id="263" r:id="rId9"/>
    <p:sldId id="264" r:id="rId10"/>
    <p:sldId id="265" r:id="rId11"/>
    <p:sldId id="266" r:id="rId12"/>
  </p:sldIdLst>
  <p:sldSz cx="9144000" cy="6858000" type="screen4x3"/>
  <p:notesSz cx="6858000" cy="9144000"/>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02" autoAdjust="0"/>
    <p:restoredTop sz="94660"/>
  </p:normalViewPr>
  <p:slideViewPr>
    <p:cSldViewPr>
      <p:cViewPr>
        <p:scale>
          <a:sx n="60" d="100"/>
          <a:sy n="60" d="100"/>
        </p:scale>
        <p:origin x="-1692" y="-25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2" name="1 Marcador de pie de página"/>
          <p:cNvSpPr>
            <a:spLocks noGrp="1"/>
          </p:cNvSpPr>
          <p:nvPr>
            <p:ph type="ftr" sz="quarter" idx="11"/>
          </p:nvPr>
        </p:nvSpPr>
        <p:spPr/>
        <p:txBody>
          <a:bodyPr/>
          <a:lstStyle/>
          <a:p>
            <a:endParaRPr lang="es-DO"/>
          </a:p>
        </p:txBody>
      </p:sp>
      <p:sp>
        <p:nvSpPr>
          <p:cNvPr id="15" name="14 Marcador de número de diapositiva"/>
          <p:cNvSpPr>
            <a:spLocks noGrp="1"/>
          </p:cNvSpPr>
          <p:nvPr>
            <p:ph type="sldNum" sz="quarter" idx="12"/>
          </p:nvPr>
        </p:nvSpPr>
        <p:spPr>
          <a:xfrm>
            <a:off x="8229600" y="6473952"/>
            <a:ext cx="758952" cy="246888"/>
          </a:xfrm>
        </p:spPr>
        <p:txBody>
          <a:bodyPr/>
          <a:lstStyle/>
          <a:p>
            <a:fld id="{F3AD77F1-D72D-4EF1-830A-CF264674049B}" type="slidenum">
              <a:rPr lang="es-DO" smtClean="0"/>
              <a:pPr/>
              <a:t>‹Nº›</a:t>
            </a:fld>
            <a:endParaRPr lang="es-D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19" name="18 Marcador de pie de página"/>
          <p:cNvSpPr>
            <a:spLocks noGrp="1"/>
          </p:cNvSpPr>
          <p:nvPr>
            <p:ph type="ftr" sz="quarter" idx="11"/>
          </p:nvPr>
        </p:nvSpPr>
        <p:spPr>
          <a:xfrm>
            <a:off x="3581400" y="76200"/>
            <a:ext cx="2895600" cy="288925"/>
          </a:xfrm>
        </p:spPr>
        <p:txBody>
          <a:bodyPr/>
          <a:lstStyle/>
          <a:p>
            <a:endParaRPr lang="es-DO"/>
          </a:p>
        </p:txBody>
      </p:sp>
      <p:sp>
        <p:nvSpPr>
          <p:cNvPr id="16" name="15 Marcador de número de diapositiva"/>
          <p:cNvSpPr>
            <a:spLocks noGrp="1"/>
          </p:cNvSpPr>
          <p:nvPr>
            <p:ph type="sldNum" sz="quarter" idx="12"/>
          </p:nvPr>
        </p:nvSpPr>
        <p:spPr>
          <a:xfrm>
            <a:off x="8229600" y="6473952"/>
            <a:ext cx="758952" cy="246888"/>
          </a:xfrm>
        </p:spPr>
        <p:txBody>
          <a:bodyPr/>
          <a:lstStyle/>
          <a:p>
            <a:fld id="{F3AD77F1-D72D-4EF1-830A-CF264674049B}" type="slidenum">
              <a:rPr lang="es-DO" smtClean="0"/>
              <a:pPr/>
              <a:t>‹Nº›</a:t>
            </a:fld>
            <a:endParaRPr lang="es-D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11" name="10 Marcador de pie de página"/>
          <p:cNvSpPr>
            <a:spLocks noGrp="1"/>
          </p:cNvSpPr>
          <p:nvPr>
            <p:ph type="ftr" sz="quarter" idx="11"/>
          </p:nvPr>
        </p:nvSpPr>
        <p:spPr/>
        <p:txBody>
          <a:bodyPr/>
          <a:lstStyle/>
          <a:p>
            <a:endParaRPr lang="es-DO"/>
          </a:p>
        </p:txBody>
      </p:sp>
      <p:sp>
        <p:nvSpPr>
          <p:cNvPr id="16" name="15 Marcador de número de diapositiva"/>
          <p:cNvSpPr>
            <a:spLocks noGrp="1"/>
          </p:cNvSpPr>
          <p:nvPr>
            <p:ph type="sldNum" sz="quarter" idx="12"/>
          </p:nvPr>
        </p:nvSpPr>
        <p:spPr/>
        <p:txBody>
          <a:bodyPr/>
          <a:lstStyle/>
          <a:p>
            <a:fld id="{F3AD77F1-D72D-4EF1-830A-CF264674049B}" type="slidenum">
              <a:rPr lang="es-DO" smtClean="0"/>
              <a:pPr/>
              <a:t>‹Nº›</a:t>
            </a:fld>
            <a:endParaRPr lang="es-DO"/>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10" name="9 Marcador de pie de página"/>
          <p:cNvSpPr>
            <a:spLocks noGrp="1"/>
          </p:cNvSpPr>
          <p:nvPr>
            <p:ph type="ftr" sz="quarter" idx="11"/>
          </p:nvPr>
        </p:nvSpPr>
        <p:spPr/>
        <p:txBody>
          <a:bodyPr/>
          <a:lstStyle/>
          <a:p>
            <a:endParaRPr lang="es-DO"/>
          </a:p>
        </p:txBody>
      </p:sp>
      <p:sp>
        <p:nvSpPr>
          <p:cNvPr id="31" name="30 Marcador de número de diapositiva"/>
          <p:cNvSpPr>
            <a:spLocks noGrp="1"/>
          </p:cNvSpPr>
          <p:nvPr>
            <p:ph type="sldNum" sz="quarter" idx="12"/>
          </p:nvPr>
        </p:nvSpPr>
        <p:spPr/>
        <p:txBody>
          <a:bodyPr/>
          <a:lstStyle/>
          <a:p>
            <a:fld id="{F3AD77F1-D72D-4EF1-830A-CF264674049B}" type="slidenum">
              <a:rPr lang="es-DO" smtClean="0"/>
              <a:pPr/>
              <a:t>‹Nº›</a:t>
            </a:fld>
            <a:endParaRPr lang="es-D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6" name="5 Marcador de pie de página"/>
          <p:cNvSpPr>
            <a:spLocks noGrp="1"/>
          </p:cNvSpPr>
          <p:nvPr>
            <p:ph type="ftr" sz="quarter" idx="11"/>
          </p:nvPr>
        </p:nvSpPr>
        <p:spPr/>
        <p:txBody>
          <a:bodyPr/>
          <a:lstStyle/>
          <a:p>
            <a:endParaRPr lang="es-DO"/>
          </a:p>
        </p:txBody>
      </p:sp>
      <p:sp>
        <p:nvSpPr>
          <p:cNvPr id="7" name="6 Marcador de número de diapositiva"/>
          <p:cNvSpPr>
            <a:spLocks noGrp="1"/>
          </p:cNvSpPr>
          <p:nvPr>
            <p:ph type="sldNum" sz="quarter" idx="12"/>
          </p:nvPr>
        </p:nvSpPr>
        <p:spPr>
          <a:xfrm>
            <a:off x="8229600" y="6477000"/>
            <a:ext cx="762000" cy="246888"/>
          </a:xfrm>
        </p:spPr>
        <p:txBody>
          <a:bodyPr/>
          <a:lstStyle/>
          <a:p>
            <a:fld id="{F3AD77F1-D72D-4EF1-830A-CF264674049B}" type="slidenum">
              <a:rPr lang="es-DO" smtClean="0"/>
              <a:pPr/>
              <a:t>‹Nº›</a:t>
            </a:fld>
            <a:endParaRPr lang="es-DO"/>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21" name="20 Marcador de pie de página"/>
          <p:cNvSpPr>
            <a:spLocks noGrp="1"/>
          </p:cNvSpPr>
          <p:nvPr>
            <p:ph type="ftr" sz="quarter" idx="11"/>
          </p:nvPr>
        </p:nvSpPr>
        <p:spPr/>
        <p:txBody>
          <a:bodyPr/>
          <a:lstStyle/>
          <a:p>
            <a:endParaRPr lang="es-DO"/>
          </a:p>
        </p:txBody>
      </p:sp>
      <p:sp>
        <p:nvSpPr>
          <p:cNvPr id="6" name="5 Marcador de número de diapositiva"/>
          <p:cNvSpPr>
            <a:spLocks noGrp="1"/>
          </p:cNvSpPr>
          <p:nvPr>
            <p:ph type="sldNum" sz="quarter" idx="12"/>
          </p:nvPr>
        </p:nvSpPr>
        <p:spPr/>
        <p:txBody>
          <a:bodyPr/>
          <a:lstStyle/>
          <a:p>
            <a:fld id="{F3AD77F1-D72D-4EF1-830A-CF264674049B}" type="slidenum">
              <a:rPr lang="es-DO" smtClean="0"/>
              <a:pPr/>
              <a:t>‹Nº›</a:t>
            </a:fld>
            <a:endParaRPr lang="es-D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24" name="23 Marcador de pie de página"/>
          <p:cNvSpPr>
            <a:spLocks noGrp="1"/>
          </p:cNvSpPr>
          <p:nvPr>
            <p:ph type="ftr" sz="quarter" idx="11"/>
          </p:nvPr>
        </p:nvSpPr>
        <p:spPr/>
        <p:txBody>
          <a:bodyPr/>
          <a:lstStyle/>
          <a:p>
            <a:endParaRPr lang="es-DO"/>
          </a:p>
        </p:txBody>
      </p:sp>
      <p:sp>
        <p:nvSpPr>
          <p:cNvPr id="7" name="6 Marcador de número de diapositiva"/>
          <p:cNvSpPr>
            <a:spLocks noGrp="1"/>
          </p:cNvSpPr>
          <p:nvPr>
            <p:ph type="sldNum" sz="quarter" idx="12"/>
          </p:nvPr>
        </p:nvSpPr>
        <p:spPr/>
        <p:txBody>
          <a:bodyPr/>
          <a:lstStyle/>
          <a:p>
            <a:fld id="{F3AD77F1-D72D-4EF1-830A-CF264674049B}" type="slidenum">
              <a:rPr lang="es-DO" smtClean="0"/>
              <a:pPr/>
              <a:t>‹Nº›</a:t>
            </a:fld>
            <a:endParaRPr lang="es-D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29" name="28 Marcador de pie de página"/>
          <p:cNvSpPr>
            <a:spLocks noGrp="1"/>
          </p:cNvSpPr>
          <p:nvPr>
            <p:ph type="ftr" sz="quarter" idx="11"/>
          </p:nvPr>
        </p:nvSpPr>
        <p:spPr/>
        <p:txBody>
          <a:bodyPr/>
          <a:lstStyle/>
          <a:p>
            <a:endParaRPr lang="es-DO"/>
          </a:p>
        </p:txBody>
      </p:sp>
      <p:sp>
        <p:nvSpPr>
          <p:cNvPr id="7" name="6 Marcador de número de diapositiva"/>
          <p:cNvSpPr>
            <a:spLocks noGrp="1"/>
          </p:cNvSpPr>
          <p:nvPr>
            <p:ph type="sldNum" sz="quarter" idx="12"/>
          </p:nvPr>
        </p:nvSpPr>
        <p:spPr/>
        <p:txBody>
          <a:bodyPr/>
          <a:lstStyle/>
          <a:p>
            <a:fld id="{F3AD77F1-D72D-4EF1-830A-CF264674049B}" type="slidenum">
              <a:rPr lang="es-DO" smtClean="0"/>
              <a:pPr/>
              <a:t>‹Nº›</a:t>
            </a:fld>
            <a:endParaRPr lang="es-D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5" name="4 Marcador de pie de página"/>
          <p:cNvSpPr>
            <a:spLocks noGrp="1"/>
          </p:cNvSpPr>
          <p:nvPr>
            <p:ph type="ftr" sz="quarter" idx="11"/>
          </p:nvPr>
        </p:nvSpPr>
        <p:spPr/>
        <p:txBody>
          <a:bodyPr/>
          <a:lstStyle/>
          <a:p>
            <a:endParaRPr lang="es-DO"/>
          </a:p>
        </p:txBody>
      </p:sp>
      <p:sp>
        <p:nvSpPr>
          <p:cNvPr id="31" name="30 Marcador de número de diapositiva"/>
          <p:cNvSpPr>
            <a:spLocks noGrp="1"/>
          </p:cNvSpPr>
          <p:nvPr>
            <p:ph type="sldNum" sz="quarter" idx="12"/>
          </p:nvPr>
        </p:nvSpPr>
        <p:spPr/>
        <p:txBody>
          <a:bodyPr/>
          <a:lstStyle/>
          <a:p>
            <a:fld id="{F3AD77F1-D72D-4EF1-830A-CF264674049B}" type="slidenum">
              <a:rPr lang="es-DO" smtClean="0"/>
              <a:pPr/>
              <a:t>‹Nº›</a:t>
            </a:fld>
            <a:endParaRPr lang="es-DO"/>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5" name="4 Marcador de pie de página"/>
          <p:cNvSpPr>
            <a:spLocks noGrp="1"/>
          </p:cNvSpPr>
          <p:nvPr>
            <p:ph type="ftr" sz="quarter" idx="11"/>
          </p:nvPr>
        </p:nvSpPr>
        <p:spPr/>
        <p:txBody>
          <a:bodyPr/>
          <a:lstStyle/>
          <a:p>
            <a:endParaRPr lang="es-DO"/>
          </a:p>
        </p:txBody>
      </p:sp>
      <p:sp>
        <p:nvSpPr>
          <p:cNvPr id="6" name="5 Marcador de número de diapositiva"/>
          <p:cNvSpPr>
            <a:spLocks noGrp="1"/>
          </p:cNvSpPr>
          <p:nvPr>
            <p:ph type="sldNum" sz="quarter" idx="12"/>
          </p:nvPr>
        </p:nvSpPr>
        <p:spPr/>
        <p:txBody>
          <a:bodyPr/>
          <a:lstStyle/>
          <a:p>
            <a:fld id="{F3AD77F1-D72D-4EF1-830A-CF264674049B}" type="slidenum">
              <a:rPr lang="es-DO" smtClean="0"/>
              <a:pPr/>
              <a:t>‹Nº›</a:t>
            </a:fld>
            <a:endParaRPr lang="es-D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F0F921A-9301-4AD3-A3D6-FA411E68E02C}" type="datetimeFigureOut">
              <a:rPr lang="es-DO" smtClean="0"/>
              <a:pPr/>
              <a:t>07/10/2016</a:t>
            </a:fld>
            <a:endParaRPr lang="es-DO"/>
          </a:p>
        </p:txBody>
      </p:sp>
      <p:sp>
        <p:nvSpPr>
          <p:cNvPr id="5" name="4 Marcador de pie de página"/>
          <p:cNvSpPr>
            <a:spLocks noGrp="1"/>
          </p:cNvSpPr>
          <p:nvPr>
            <p:ph type="ftr" sz="quarter" idx="11"/>
          </p:nvPr>
        </p:nvSpPr>
        <p:spPr/>
        <p:txBody>
          <a:bodyPr/>
          <a:lstStyle/>
          <a:p>
            <a:endParaRPr lang="es-DO"/>
          </a:p>
        </p:txBody>
      </p:sp>
      <p:sp>
        <p:nvSpPr>
          <p:cNvPr id="6" name="5 Marcador de número de diapositiva"/>
          <p:cNvSpPr>
            <a:spLocks noGrp="1"/>
          </p:cNvSpPr>
          <p:nvPr>
            <p:ph type="sldNum" sz="quarter" idx="12"/>
          </p:nvPr>
        </p:nvSpPr>
        <p:spPr/>
        <p:txBody>
          <a:bodyPr/>
          <a:lstStyle/>
          <a:p>
            <a:fld id="{F3AD77F1-D72D-4EF1-830A-CF264674049B}" type="slidenum">
              <a:rPr lang="es-DO" smtClean="0"/>
              <a:pPr/>
              <a:t>‹Nº›</a:t>
            </a:fld>
            <a:endParaRPr lang="es-D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F0F921A-9301-4AD3-A3D6-FA411E68E02C}" type="datetimeFigureOut">
              <a:rPr lang="es-DO" smtClean="0"/>
              <a:pPr/>
              <a:t>07/10/2016</a:t>
            </a:fld>
            <a:endParaRPr lang="es-DO"/>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s-DO"/>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3AD77F1-D72D-4EF1-830A-CF264674049B}" type="slidenum">
              <a:rPr lang="es-DO" smtClean="0"/>
              <a:pPr/>
              <a:t>‹Nº›</a:t>
            </a:fld>
            <a:endParaRPr lang="es-DO"/>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es.wikipedia.org/w/index.php?title=Sistemas_el%C3%A9ctricos_de_potencia&amp;action=edit&amp;redlink=1"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a:xfrm>
            <a:off x="777458" y="4653136"/>
            <a:ext cx="7772400" cy="1752600"/>
          </a:xfrm>
        </p:spPr>
        <p:txBody>
          <a:bodyPr>
            <a:normAutofit/>
          </a:bodyPr>
          <a:lstStyle/>
          <a:p>
            <a:pPr algn="ctr"/>
            <a:r>
              <a:rPr lang="es-DO" dirty="0"/>
              <a:t/>
            </a:r>
            <a:br>
              <a:rPr lang="es-DO" dirty="0"/>
            </a:br>
            <a:endParaRPr lang="es-DO" dirty="0"/>
          </a:p>
        </p:txBody>
      </p:sp>
      <p:pic>
        <p:nvPicPr>
          <p:cNvPr id="1026" name="Picture 2" descr="C:\Users\Prueba\Desktop\descarga (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956767" y="59935"/>
            <a:ext cx="5060776" cy="5060776"/>
          </a:xfrm>
          <a:prstGeom prst="rect">
            <a:avLst/>
          </a:prstGeom>
          <a:noFill/>
          <a:extLst>
            <a:ext uri="{909E8E84-426E-40DD-AFC4-6F175D3DCCD1}">
              <a14:hiddenFill xmlns="" xmlns:a14="http://schemas.microsoft.com/office/drawing/2010/main">
                <a:solidFill>
                  <a:srgbClr val="FFFFFF"/>
                </a:solidFill>
              </a14:hiddenFill>
            </a:ext>
          </a:extLst>
        </p:spPr>
      </p:pic>
      <p:sp>
        <p:nvSpPr>
          <p:cNvPr id="9" name="2 Título"/>
          <p:cNvSpPr txBox="1">
            <a:spLocks/>
          </p:cNvSpPr>
          <p:nvPr/>
        </p:nvSpPr>
        <p:spPr>
          <a:xfrm>
            <a:off x="755576" y="5105400"/>
            <a:ext cx="7772400" cy="1752600"/>
          </a:xfrm>
          <a:prstGeom prst="rect">
            <a:avLst/>
          </a:prstGeom>
        </p:spPr>
        <p:txBody>
          <a:bodyPr vert="horz" anchor="t">
            <a:norm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endParaRPr lang="es-DO" dirty="0"/>
          </a:p>
        </p:txBody>
      </p:sp>
      <p:sp>
        <p:nvSpPr>
          <p:cNvPr id="10" name="2 Título"/>
          <p:cNvSpPr txBox="1">
            <a:spLocks/>
          </p:cNvSpPr>
          <p:nvPr/>
        </p:nvSpPr>
        <p:spPr>
          <a:xfrm>
            <a:off x="600955" y="5361353"/>
            <a:ext cx="7772400" cy="1443786"/>
          </a:xfrm>
          <a:prstGeom prst="rect">
            <a:avLst/>
          </a:prstGeom>
        </p:spPr>
        <p:txBody>
          <a:bodyPr vert="horz" anchor="t">
            <a:normAutofit fontScale="37500" lnSpcReduction="20000"/>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s-DO" sz="10700" b="1" dirty="0" smtClean="0"/>
              <a:t>Universidad Federico</a:t>
            </a:r>
          </a:p>
          <a:p>
            <a:pPr algn="ctr"/>
            <a:endParaRPr lang="es-DO" sz="2700" b="1" dirty="0"/>
          </a:p>
          <a:p>
            <a:pPr algn="ctr"/>
            <a:r>
              <a:rPr lang="es-DO" sz="10700" b="1" dirty="0" smtClean="0"/>
              <a:t> Henríquez y Carvajal</a:t>
            </a:r>
            <a:r>
              <a:rPr lang="es-DO" dirty="0" smtClean="0"/>
              <a:t/>
            </a:r>
            <a:br>
              <a:rPr lang="es-DO" dirty="0" smtClean="0"/>
            </a:br>
            <a:endParaRPr lang="es-DO" dirty="0"/>
          </a:p>
        </p:txBody>
      </p:sp>
    </p:spTree>
    <p:extLst>
      <p:ext uri="{BB962C8B-B14F-4D97-AF65-F5344CB8AC3E}">
        <p14:creationId xmlns="" xmlns:p14="http://schemas.microsoft.com/office/powerpoint/2010/main" val="123901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844" y="1114962"/>
            <a:ext cx="8686800" cy="1099592"/>
          </a:xfrm>
        </p:spPr>
        <p:txBody>
          <a:bodyPr>
            <a:noAutofit/>
          </a:bodyPr>
          <a:lstStyle/>
          <a:p>
            <a:pPr algn="ctr"/>
            <a:r>
              <a:rPr lang="es-DO" dirty="0" smtClean="0"/>
              <a:t>Tema</a:t>
            </a:r>
            <a:br>
              <a:rPr lang="es-DO" dirty="0" smtClean="0"/>
            </a:br>
            <a:r>
              <a:rPr lang="es-DO" dirty="0" smtClean="0"/>
              <a:t> </a:t>
            </a:r>
            <a:br>
              <a:rPr lang="es-DO" dirty="0" smtClean="0"/>
            </a:br>
            <a:r>
              <a:rPr lang="es-ES" b="1" dirty="0" smtClean="0"/>
              <a:t>Protección de generadores</a:t>
            </a:r>
            <a:r>
              <a:rPr lang="es-ES" dirty="0" smtClean="0"/>
              <a:t> </a:t>
            </a:r>
            <a:r>
              <a:rPr lang="es-DO" dirty="0" smtClean="0"/>
              <a:t/>
            </a:r>
            <a:br>
              <a:rPr lang="es-DO" dirty="0" smtClean="0"/>
            </a:br>
            <a:r>
              <a:rPr lang="es-DO" dirty="0" smtClean="0"/>
              <a:t> </a:t>
            </a:r>
            <a:endParaRPr lang="es-DO" dirty="0"/>
          </a:p>
        </p:txBody>
      </p:sp>
      <p:sp>
        <p:nvSpPr>
          <p:cNvPr id="3" name="2 Marcador de contenido"/>
          <p:cNvSpPr>
            <a:spLocks noGrp="1"/>
          </p:cNvSpPr>
          <p:nvPr>
            <p:ph idx="1"/>
          </p:nvPr>
        </p:nvSpPr>
        <p:spPr>
          <a:xfrm>
            <a:off x="228600" y="3071810"/>
            <a:ext cx="8686800" cy="3528392"/>
          </a:xfrm>
        </p:spPr>
        <p:txBody>
          <a:bodyPr/>
          <a:lstStyle/>
          <a:p>
            <a:pPr marL="0" indent="0" algn="ctr">
              <a:buNone/>
            </a:pPr>
            <a:r>
              <a:rPr lang="es-DO" b="1" dirty="0" smtClean="0"/>
              <a:t>Sustentante</a:t>
            </a:r>
          </a:p>
          <a:p>
            <a:pPr marL="0" indent="0" algn="ctr">
              <a:buNone/>
            </a:pPr>
            <a:r>
              <a:rPr lang="es-DO" b="1" dirty="0" smtClean="0"/>
              <a:t>Carlos </a:t>
            </a:r>
            <a:r>
              <a:rPr lang="es-DO" b="1" dirty="0"/>
              <a:t>Toledo</a:t>
            </a:r>
            <a:br>
              <a:rPr lang="es-DO" b="1" dirty="0"/>
            </a:br>
            <a:r>
              <a:rPr lang="es-DO" b="1" dirty="0" smtClean="0"/>
              <a:t>Matricula SD-13-10281</a:t>
            </a:r>
          </a:p>
          <a:p>
            <a:pPr marL="0" indent="0" algn="ctr">
              <a:buNone/>
            </a:pPr>
            <a:r>
              <a:rPr lang="es-DO" b="1" dirty="0" smtClean="0"/>
              <a:t>Facilitador </a:t>
            </a:r>
          </a:p>
          <a:p>
            <a:pPr marL="0" indent="0" algn="ctr">
              <a:buNone/>
            </a:pPr>
            <a:r>
              <a:rPr lang="es-DO" b="1" dirty="0" smtClean="0"/>
              <a:t>Ing. Giscardy García </a:t>
            </a:r>
            <a:endParaRPr lang="es-DO" b="1" dirty="0"/>
          </a:p>
        </p:txBody>
      </p:sp>
      <p:sp>
        <p:nvSpPr>
          <p:cNvPr id="5" name="1 Título"/>
          <p:cNvSpPr txBox="1">
            <a:spLocks/>
          </p:cNvSpPr>
          <p:nvPr/>
        </p:nvSpPr>
        <p:spPr>
          <a:xfrm>
            <a:off x="685800" y="3307935"/>
            <a:ext cx="7772400" cy="3528392"/>
          </a:xfrm>
          <a:prstGeom prst="rect">
            <a:avLst/>
          </a:prstGeom>
        </p:spPr>
        <p:txBody>
          <a:bodyPr vert="horz" anchor="b">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es-DO" sz="4800" dirty="0" smtClean="0">
                <a:solidFill>
                  <a:srgbClr val="002060"/>
                </a:solidFill>
                <a:effectLst>
                  <a:outerShdw blurRad="38100" dist="38100" dir="2700000" algn="tl">
                    <a:srgbClr val="000000">
                      <a:alpha val="43137"/>
                    </a:srgbClr>
                  </a:outerShdw>
                </a:effectLst>
                <a:latin typeface="Britannic Bold" panose="020B0903060703020204" pitchFamily="34" charset="0"/>
              </a:rPr>
              <a:t/>
            </a:r>
            <a:br>
              <a:rPr lang="es-DO" sz="4800" dirty="0" smtClean="0">
                <a:solidFill>
                  <a:srgbClr val="002060"/>
                </a:solidFill>
                <a:effectLst>
                  <a:outerShdw blurRad="38100" dist="38100" dir="2700000" algn="tl">
                    <a:srgbClr val="000000">
                      <a:alpha val="43137"/>
                    </a:srgbClr>
                  </a:outerShdw>
                </a:effectLst>
                <a:latin typeface="Britannic Bold" panose="020B0903060703020204" pitchFamily="34" charset="0"/>
              </a:rPr>
            </a:br>
            <a:r>
              <a:rPr lang="es-DO" sz="4800" dirty="0" smtClean="0">
                <a:solidFill>
                  <a:srgbClr val="002060"/>
                </a:solidFill>
                <a:effectLst>
                  <a:outerShdw blurRad="38100" dist="38100" dir="2700000" algn="tl">
                    <a:srgbClr val="000000">
                      <a:alpha val="43137"/>
                    </a:srgbClr>
                  </a:outerShdw>
                </a:effectLst>
                <a:latin typeface="Britannic Bold" panose="020B0903060703020204" pitchFamily="34" charset="0"/>
              </a:rPr>
              <a:t/>
            </a:r>
            <a:br>
              <a:rPr lang="es-DO" sz="4800" dirty="0" smtClean="0">
                <a:solidFill>
                  <a:srgbClr val="002060"/>
                </a:solidFill>
                <a:effectLst>
                  <a:outerShdw blurRad="38100" dist="38100" dir="2700000" algn="tl">
                    <a:srgbClr val="000000">
                      <a:alpha val="43137"/>
                    </a:srgbClr>
                  </a:outerShdw>
                </a:effectLst>
                <a:latin typeface="Britannic Bold" panose="020B0903060703020204" pitchFamily="34" charset="0"/>
              </a:rPr>
            </a:br>
            <a:endParaRPr lang="es-DO" sz="4800" dirty="0">
              <a:solidFill>
                <a:srgbClr val="002060"/>
              </a:solidFill>
              <a:effectLst>
                <a:outerShdw blurRad="38100" dist="38100" dir="2700000" algn="tl">
                  <a:srgbClr val="000000">
                    <a:alpha val="43137"/>
                  </a:srgbClr>
                </a:outerShdw>
              </a:effectLst>
              <a:latin typeface="Britannic Bold" panose="020B0903060703020204" pitchFamily="34" charset="0"/>
            </a:endParaRPr>
          </a:p>
        </p:txBody>
      </p:sp>
    </p:spTree>
    <p:extLst>
      <p:ext uri="{BB962C8B-B14F-4D97-AF65-F5344CB8AC3E}">
        <p14:creationId xmlns="" xmlns:p14="http://schemas.microsoft.com/office/powerpoint/2010/main" val="200738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501" y="404664"/>
            <a:ext cx="8686800" cy="838200"/>
          </a:xfrm>
        </p:spPr>
        <p:txBody>
          <a:bodyPr>
            <a:normAutofit/>
          </a:bodyPr>
          <a:lstStyle/>
          <a:p>
            <a:pPr algn="ctr"/>
            <a:r>
              <a:rPr lang="es-ES" b="1" dirty="0" smtClean="0"/>
              <a:t>Protección de generadores</a:t>
            </a:r>
            <a:r>
              <a:rPr lang="es-ES" dirty="0" smtClean="0"/>
              <a:t> </a:t>
            </a:r>
            <a:endParaRPr lang="es-DO" dirty="0"/>
          </a:p>
        </p:txBody>
      </p:sp>
      <p:sp>
        <p:nvSpPr>
          <p:cNvPr id="4" name="1 Título"/>
          <p:cNvSpPr txBox="1">
            <a:spLocks/>
          </p:cNvSpPr>
          <p:nvPr/>
        </p:nvSpPr>
        <p:spPr>
          <a:xfrm>
            <a:off x="1371600" y="3645024"/>
            <a:ext cx="7772400" cy="1752600"/>
          </a:xfrm>
          <a:prstGeom prst="rect">
            <a:avLst/>
          </a:prstGeom>
        </p:spPr>
        <p:txBody>
          <a:bodyPr vert="horz" anchor="b">
            <a:noAutofit/>
          </a:bodyPr>
          <a:lstStyle>
            <a:lvl1pPr algn="ctr" rtl="0" eaLnBrk="1" latinLnBrk="0" hangingPunct="1">
              <a:spcBef>
                <a:spcPct val="0"/>
              </a:spcBef>
              <a:buNone/>
              <a:defRPr kumimoji="0" sz="4200" kern="1200">
                <a:solidFill>
                  <a:schemeClr val="accent1"/>
                </a:solidFill>
                <a:latin typeface="+mj-lt"/>
                <a:ea typeface="+mj-ea"/>
                <a:cs typeface="+mj-cs"/>
              </a:defRPr>
            </a:lvl1pPr>
          </a:lstStyle>
          <a:p>
            <a:endParaRPr lang="es-DO" sz="5400" dirty="0">
              <a:solidFill>
                <a:schemeClr val="tx1"/>
              </a:solidFill>
              <a:effectLst>
                <a:outerShdw blurRad="38100" dist="38100" dir="2700000" algn="tl">
                  <a:srgbClr val="000000">
                    <a:alpha val="43137"/>
                  </a:srgbClr>
                </a:outerShdw>
              </a:effectLst>
              <a:latin typeface="Britannic Bold" panose="020B0903060703020204" pitchFamily="34" charset="0"/>
            </a:endParaRPr>
          </a:p>
        </p:txBody>
      </p:sp>
      <p:sp>
        <p:nvSpPr>
          <p:cNvPr id="7" name="6 Rectángulo"/>
          <p:cNvSpPr/>
          <p:nvPr/>
        </p:nvSpPr>
        <p:spPr>
          <a:xfrm>
            <a:off x="214282" y="1357299"/>
            <a:ext cx="5286412" cy="4893647"/>
          </a:xfrm>
          <a:prstGeom prst="rect">
            <a:avLst/>
          </a:prstGeom>
        </p:spPr>
        <p:txBody>
          <a:bodyPr wrap="square">
            <a:spAutoFit/>
          </a:bodyPr>
          <a:lstStyle/>
          <a:p>
            <a:pPr algn="just"/>
            <a:r>
              <a:rPr lang="es-ES" sz="2400" dirty="0" smtClean="0"/>
              <a:t>Los generadores representan el equipo más caro en un sistema eléctrico de potencia y se encuentran sometidos, más que ningún otro equipo del sistema, a los más diversos tipos de condiciones anormales. Las razones que se exponen a favor de minimizar la cantidad de equipos de protección automática son: - A razón de más equipo automático, mayor es el mantenimiento, y si el mantenimiento es defectuoso el equipo se torna menos confiable.</a:t>
            </a:r>
            <a:endParaRPr lang="es-ES" sz="2400" dirty="0"/>
          </a:p>
        </p:txBody>
      </p:sp>
      <p:pic>
        <p:nvPicPr>
          <p:cNvPr id="8" name="7 Imagen" descr="Resultado de imagen para proteccion de generadores"/>
          <p:cNvPicPr/>
          <p:nvPr/>
        </p:nvPicPr>
        <p:blipFill>
          <a:blip r:embed="rId2"/>
          <a:srcRect/>
          <a:stretch>
            <a:fillRect/>
          </a:stretch>
        </p:blipFill>
        <p:spPr bwMode="auto">
          <a:xfrm>
            <a:off x="5572132" y="1306128"/>
            <a:ext cx="3500462" cy="3194442"/>
          </a:xfrm>
          <a:prstGeom prst="rect">
            <a:avLst/>
          </a:prstGeom>
          <a:noFill/>
          <a:ln w="9525">
            <a:noFill/>
            <a:miter lim="800000"/>
            <a:headEnd/>
            <a:tailEnd/>
          </a:ln>
        </p:spPr>
      </p:pic>
    </p:spTree>
    <p:extLst>
      <p:ext uri="{BB962C8B-B14F-4D97-AF65-F5344CB8AC3E}">
        <p14:creationId xmlns="" xmlns:p14="http://schemas.microsoft.com/office/powerpoint/2010/main" val="139530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t>Protección Contra sobretensiones </a:t>
            </a:r>
            <a:endParaRPr lang="es-DO" dirty="0"/>
          </a:p>
        </p:txBody>
      </p:sp>
      <p:sp>
        <p:nvSpPr>
          <p:cNvPr id="5" name="4 Marcador de contenido"/>
          <p:cNvSpPr>
            <a:spLocks noGrp="1"/>
          </p:cNvSpPr>
          <p:nvPr>
            <p:ph idx="1"/>
          </p:nvPr>
        </p:nvSpPr>
        <p:spPr>
          <a:xfrm>
            <a:off x="214282" y="1285860"/>
            <a:ext cx="5143536" cy="5357850"/>
          </a:xfrm>
        </p:spPr>
        <p:txBody>
          <a:bodyPr>
            <a:normAutofit fontScale="92500"/>
          </a:bodyPr>
          <a:lstStyle/>
          <a:p>
            <a:pPr algn="just">
              <a:buNone/>
            </a:pPr>
            <a:r>
              <a:rPr lang="es-ES" sz="2400" dirty="0" smtClean="0"/>
              <a:t>La sobre-velocidad originada por pérdidas de carga o desperfectos en el regulador de tensión producen sobretensiones. Toda sobretensión asociada con una sobre-velocidad será controlada por el regulador automático de tensión. No obstante, en las unidades hidráulicas, el flujo de agua no puede ser interrumpido o deflectado tan rápidamente y puede originarse una sobre-velocidad. </a:t>
            </a:r>
          </a:p>
          <a:p>
            <a:pPr algn="just">
              <a:buNone/>
            </a:pPr>
            <a:r>
              <a:rPr lang="es-ES" sz="2400" dirty="0" smtClean="0"/>
              <a:t>En el caso de que la excitatriz se encuentre acoplada directamente a la máquina, la tensión tiende a crecer casi con el cuadrado de la velocidad. </a:t>
            </a:r>
            <a:endParaRPr lang="es-ES" sz="2400" dirty="0"/>
          </a:p>
        </p:txBody>
      </p:sp>
      <p:pic>
        <p:nvPicPr>
          <p:cNvPr id="6" name="5 Imagen" descr="Resultado de imagen para proteccion contra tensiones"/>
          <p:cNvPicPr/>
          <p:nvPr/>
        </p:nvPicPr>
        <p:blipFill>
          <a:blip r:embed="rId2"/>
          <a:srcRect/>
          <a:stretch>
            <a:fillRect/>
          </a:stretch>
        </p:blipFill>
        <p:spPr bwMode="auto">
          <a:xfrm>
            <a:off x="5500694" y="1285860"/>
            <a:ext cx="3571901" cy="3286148"/>
          </a:xfrm>
          <a:prstGeom prst="rect">
            <a:avLst/>
          </a:prstGeom>
          <a:noFill/>
          <a:ln w="9525">
            <a:noFill/>
            <a:miter lim="800000"/>
            <a:headEnd/>
            <a:tailEnd/>
          </a:ln>
        </p:spPr>
      </p:pic>
    </p:spTree>
    <p:extLst>
      <p:ext uri="{BB962C8B-B14F-4D97-AF65-F5344CB8AC3E}">
        <p14:creationId xmlns="" xmlns:p14="http://schemas.microsoft.com/office/powerpoint/2010/main" val="2448175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DO" dirty="0" smtClean="0"/>
              <a:t>Protección </a:t>
            </a:r>
            <a:r>
              <a:rPr lang="es-ES" dirty="0" smtClean="0"/>
              <a:t>Contra fallas del estator </a:t>
            </a:r>
            <a:endParaRPr lang="es-DO" dirty="0"/>
          </a:p>
        </p:txBody>
      </p:sp>
      <p:sp>
        <p:nvSpPr>
          <p:cNvPr id="3" name="2 Marcador de contenido"/>
          <p:cNvSpPr>
            <a:spLocks noGrp="1"/>
          </p:cNvSpPr>
          <p:nvPr>
            <p:ph idx="1"/>
          </p:nvPr>
        </p:nvSpPr>
        <p:spPr>
          <a:xfrm>
            <a:off x="0" y="1214422"/>
            <a:ext cx="5286380" cy="5429288"/>
          </a:xfrm>
        </p:spPr>
        <p:txBody>
          <a:bodyPr>
            <a:noAutofit/>
          </a:bodyPr>
          <a:lstStyle/>
          <a:p>
            <a:pPr algn="just">
              <a:buNone/>
            </a:pPr>
            <a:r>
              <a:rPr lang="es-ES" sz="2400" dirty="0" smtClean="0"/>
              <a:t>Las principales causas del sobrecalentamiento del estator de un generador radican en : a) Desperfecto en el sistema de refrigeración b) Sobrecarga c) Cortocircuito de varias láminas del estator Es usual la protección contra sobrecalentamientos del estator mediante relés del tipo imagen térmica diseñados de manera de reproducir las condiciones de calentamiento que originan las corrientes estatóricas y que al llegar a una cierta temperatura de ajuste cierra sus contactos</a:t>
            </a:r>
            <a:r>
              <a:rPr lang="es-DO" sz="2400" dirty="0" smtClean="0"/>
              <a:t>.</a:t>
            </a:r>
            <a:endParaRPr lang="es-DO" sz="2400" dirty="0"/>
          </a:p>
        </p:txBody>
      </p:sp>
      <p:pic>
        <p:nvPicPr>
          <p:cNvPr id="7170" name="Picture 2" descr="Resultado de imagen para fallas del estator"/>
          <p:cNvPicPr>
            <a:picLocks noChangeAspect="1" noChangeArrowheads="1"/>
          </p:cNvPicPr>
          <p:nvPr/>
        </p:nvPicPr>
        <p:blipFill>
          <a:blip r:embed="rId2"/>
          <a:srcRect/>
          <a:stretch>
            <a:fillRect/>
          </a:stretch>
        </p:blipFill>
        <p:spPr bwMode="auto">
          <a:xfrm>
            <a:off x="5310193" y="1428736"/>
            <a:ext cx="3905277" cy="2928958"/>
          </a:xfrm>
          <a:prstGeom prst="rect">
            <a:avLst/>
          </a:prstGeom>
          <a:noFill/>
        </p:spPr>
      </p:pic>
    </p:spTree>
    <p:extLst>
      <p:ext uri="{BB962C8B-B14F-4D97-AF65-F5344CB8AC3E}">
        <p14:creationId xmlns="" xmlns:p14="http://schemas.microsoft.com/office/powerpoint/2010/main" val="36587613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DO" dirty="0" smtClean="0"/>
              <a:t>Protección </a:t>
            </a:r>
            <a:r>
              <a:rPr lang="es-ES" dirty="0" smtClean="0"/>
              <a:t>Contra fallas del rotor </a:t>
            </a:r>
            <a:endParaRPr lang="es-DO" dirty="0"/>
          </a:p>
        </p:txBody>
      </p:sp>
      <p:sp>
        <p:nvSpPr>
          <p:cNvPr id="3" name="2 Marcador de contenido"/>
          <p:cNvSpPr>
            <a:spLocks noGrp="1"/>
          </p:cNvSpPr>
          <p:nvPr>
            <p:ph idx="1"/>
          </p:nvPr>
        </p:nvSpPr>
        <p:spPr>
          <a:xfrm>
            <a:off x="0" y="1196752"/>
            <a:ext cx="5429256" cy="5304082"/>
          </a:xfrm>
        </p:spPr>
        <p:txBody>
          <a:bodyPr>
            <a:noAutofit/>
          </a:bodyPr>
          <a:lstStyle/>
          <a:p>
            <a:pPr algn="just">
              <a:buNone/>
            </a:pPr>
            <a:r>
              <a:rPr lang="es-ES" sz="2400" dirty="0" smtClean="0"/>
              <a:t>La circulación de corrientes de secuencia negativa en el estator de un generador, producidas por cortocircuitos asimétricos internos o externos al generador y cargas desequilibradas, originan un campo rotatorio que gira con una velocidad igual al doble de la síncrona con respecto al rotor e inducen en el fierro de éste corrientes de una frecuencia doble de la fundamental. </a:t>
            </a:r>
            <a:endParaRPr lang="es-DO" sz="2400" dirty="0"/>
          </a:p>
        </p:txBody>
      </p:sp>
      <p:pic>
        <p:nvPicPr>
          <p:cNvPr id="6146" name="Picture 2" descr="Resultado de imagen para fallas del rotor"/>
          <p:cNvPicPr>
            <a:picLocks noChangeAspect="1" noChangeArrowheads="1"/>
          </p:cNvPicPr>
          <p:nvPr/>
        </p:nvPicPr>
        <p:blipFill>
          <a:blip r:embed="rId2"/>
          <a:srcRect/>
          <a:stretch>
            <a:fillRect/>
          </a:stretch>
        </p:blipFill>
        <p:spPr bwMode="auto">
          <a:xfrm>
            <a:off x="5500694" y="2071678"/>
            <a:ext cx="3643306" cy="3686176"/>
          </a:xfrm>
          <a:prstGeom prst="rect">
            <a:avLst/>
          </a:prstGeom>
          <a:noFill/>
        </p:spPr>
      </p:pic>
    </p:spTree>
    <p:extLst>
      <p:ext uri="{BB962C8B-B14F-4D97-AF65-F5344CB8AC3E}">
        <p14:creationId xmlns="" xmlns:p14="http://schemas.microsoft.com/office/powerpoint/2010/main" val="35670093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447660"/>
            <a:ext cx="8686800" cy="838200"/>
          </a:xfrm>
        </p:spPr>
        <p:txBody>
          <a:bodyPr>
            <a:normAutofit fontScale="90000"/>
          </a:bodyPr>
          <a:lstStyle/>
          <a:p>
            <a:pPr algn="ctr"/>
            <a:r>
              <a:rPr lang="es-DO" dirty="0"/>
              <a:t>PROTECCION </a:t>
            </a:r>
            <a:r>
              <a:rPr lang="es-ES" dirty="0" smtClean="0"/>
              <a:t> Contra pérdida de excitación </a:t>
            </a:r>
            <a:endParaRPr lang="es-DO" dirty="0"/>
          </a:p>
        </p:txBody>
      </p:sp>
      <p:sp>
        <p:nvSpPr>
          <p:cNvPr id="3" name="2 Marcador de contenido"/>
          <p:cNvSpPr>
            <a:spLocks noGrp="1"/>
          </p:cNvSpPr>
          <p:nvPr>
            <p:ph idx="1"/>
          </p:nvPr>
        </p:nvSpPr>
        <p:spPr>
          <a:xfrm>
            <a:off x="0" y="1285860"/>
            <a:ext cx="5000628" cy="5357850"/>
          </a:xfrm>
        </p:spPr>
        <p:txBody>
          <a:bodyPr>
            <a:noAutofit/>
          </a:bodyPr>
          <a:lstStyle/>
          <a:p>
            <a:pPr algn="just">
              <a:buNone/>
            </a:pPr>
            <a:r>
              <a:rPr lang="es-ES" sz="2400" dirty="0" smtClean="0"/>
              <a:t>En el caso que un generador pierda su excitación, trabaja como generador de inducción girando a una velocidad mayor a la síncrona. Los generadores con rotor cilíndrico no están adecuados para estas operaciones, debido a que no tienen enrollados amortiguadores que puedan llevar las corrientes inducidas en el rotor. El tiempo para alcanzar un sobrecalentamiento peligroso puede ser tan corto como 2 a 3 minutos. </a:t>
            </a:r>
            <a:endParaRPr lang="es-DO" sz="2400" dirty="0"/>
          </a:p>
        </p:txBody>
      </p:sp>
      <p:pic>
        <p:nvPicPr>
          <p:cNvPr id="5122" name="Picture 2" descr="Resultado de imagen para perdida de excitacion"/>
          <p:cNvPicPr>
            <a:picLocks noChangeAspect="1" noChangeArrowheads="1"/>
          </p:cNvPicPr>
          <p:nvPr/>
        </p:nvPicPr>
        <p:blipFill>
          <a:blip r:embed="rId2"/>
          <a:srcRect/>
          <a:stretch>
            <a:fillRect/>
          </a:stretch>
        </p:blipFill>
        <p:spPr bwMode="auto">
          <a:xfrm>
            <a:off x="5072066" y="1285860"/>
            <a:ext cx="4071934" cy="4286240"/>
          </a:xfrm>
          <a:prstGeom prst="rect">
            <a:avLst/>
          </a:prstGeom>
          <a:noFill/>
        </p:spPr>
      </p:pic>
    </p:spTree>
    <p:extLst>
      <p:ext uri="{BB962C8B-B14F-4D97-AF65-F5344CB8AC3E}">
        <p14:creationId xmlns="" xmlns:p14="http://schemas.microsoft.com/office/powerpoint/2010/main" val="21517651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447660"/>
            <a:ext cx="8686800" cy="838200"/>
          </a:xfrm>
        </p:spPr>
        <p:txBody>
          <a:bodyPr>
            <a:normAutofit/>
          </a:bodyPr>
          <a:lstStyle/>
          <a:p>
            <a:pPr algn="ctr"/>
            <a:r>
              <a:rPr lang="es-DO" dirty="0"/>
              <a:t>PROTECCION </a:t>
            </a:r>
            <a:r>
              <a:rPr lang="es-ES" dirty="0" smtClean="0"/>
              <a:t> Contra motorización </a:t>
            </a:r>
            <a:endParaRPr lang="es-DO" dirty="0"/>
          </a:p>
        </p:txBody>
      </p:sp>
      <p:sp>
        <p:nvSpPr>
          <p:cNvPr id="3" name="2 Marcador de contenido"/>
          <p:cNvSpPr>
            <a:spLocks noGrp="1"/>
          </p:cNvSpPr>
          <p:nvPr>
            <p:ph idx="1"/>
          </p:nvPr>
        </p:nvSpPr>
        <p:spPr>
          <a:xfrm>
            <a:off x="0" y="1285860"/>
            <a:ext cx="5000628" cy="5357850"/>
          </a:xfrm>
        </p:spPr>
        <p:txBody>
          <a:bodyPr>
            <a:noAutofit/>
          </a:bodyPr>
          <a:lstStyle/>
          <a:p>
            <a:pPr algn="just">
              <a:buNone/>
            </a:pPr>
            <a:r>
              <a:rPr lang="es-ES" sz="2400" dirty="0" smtClean="0"/>
              <a:t>El efecto de un desperfecto en la máquina motriz es que el generador comienza a operar como motor tomando energía del sistema. El beneficio de instalar una protección contra motoreo recae en la máquina motriz o el sistema eléctrico y no en el generador. La seriedad de la condición de motoreo está sujeta al tipo de máquina motriz. En las turbinas de vapor, de ocurrir fallas en el abastecimiento de vapor, se producirá un sobrecalentamiento como consecuencia de la fricción.</a:t>
            </a:r>
            <a:endParaRPr lang="es-DO" sz="2400" dirty="0"/>
          </a:p>
        </p:txBody>
      </p:sp>
      <p:pic>
        <p:nvPicPr>
          <p:cNvPr id="4098" name="Picture 2" descr="Resultado de imagen para motorizacion"/>
          <p:cNvPicPr>
            <a:picLocks noChangeAspect="1" noChangeArrowheads="1"/>
          </p:cNvPicPr>
          <p:nvPr/>
        </p:nvPicPr>
        <p:blipFill>
          <a:blip r:embed="rId2"/>
          <a:srcRect/>
          <a:stretch>
            <a:fillRect/>
          </a:stretch>
        </p:blipFill>
        <p:spPr bwMode="auto">
          <a:xfrm>
            <a:off x="5072036" y="1285860"/>
            <a:ext cx="4071964" cy="4071966"/>
          </a:xfrm>
          <a:prstGeom prst="rect">
            <a:avLst/>
          </a:prstGeom>
          <a:noFill/>
        </p:spPr>
      </p:pic>
    </p:spTree>
    <p:extLst>
      <p:ext uri="{BB962C8B-B14F-4D97-AF65-F5344CB8AC3E}">
        <p14:creationId xmlns="" xmlns:p14="http://schemas.microsoft.com/office/powerpoint/2010/main" val="21517651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447660"/>
            <a:ext cx="8686800" cy="838200"/>
          </a:xfrm>
        </p:spPr>
        <p:txBody>
          <a:bodyPr>
            <a:normAutofit/>
          </a:bodyPr>
          <a:lstStyle/>
          <a:p>
            <a:pPr algn="ctr"/>
            <a:r>
              <a:rPr lang="es-DO" dirty="0"/>
              <a:t>PROTECCION </a:t>
            </a:r>
            <a:r>
              <a:rPr lang="es-ES" dirty="0" smtClean="0"/>
              <a:t> Contra sobre-velocidad  </a:t>
            </a:r>
            <a:endParaRPr lang="es-DO" dirty="0"/>
          </a:p>
        </p:txBody>
      </p:sp>
      <p:sp>
        <p:nvSpPr>
          <p:cNvPr id="3" name="2 Marcador de contenido"/>
          <p:cNvSpPr>
            <a:spLocks noGrp="1"/>
          </p:cNvSpPr>
          <p:nvPr>
            <p:ph idx="1"/>
          </p:nvPr>
        </p:nvSpPr>
        <p:spPr>
          <a:xfrm>
            <a:off x="0" y="1142984"/>
            <a:ext cx="5214942" cy="5429288"/>
          </a:xfrm>
        </p:spPr>
        <p:txBody>
          <a:bodyPr>
            <a:noAutofit/>
          </a:bodyPr>
          <a:lstStyle/>
          <a:p>
            <a:pPr algn="just">
              <a:buNone/>
            </a:pPr>
            <a:r>
              <a:rPr lang="es-ES" sz="2400" dirty="0" smtClean="0"/>
              <a:t>Un caso  complementario de la protección anterior, es la condición de velocidad de rotación. Tanto si el eje no gira como si lo hace a velocidad inferior a la velocidad nominal de plena carga,  el punto de operación se desplaza hacia la zona de sobrecarga y puede hacerlo peligrosamente hacia la zona de quiebre quedando bloqueado repentinamente. Aún girando a baja velocidad, el enfriamiento por ventilación se hace ineficaz y la temperatura del arrollado aumentará drásticamente. </a:t>
            </a:r>
            <a:endParaRPr lang="es-DO" sz="2400" dirty="0"/>
          </a:p>
        </p:txBody>
      </p:sp>
      <p:pic>
        <p:nvPicPr>
          <p:cNvPr id="3074" name="Picture 2" descr="Resultado de imagen para proteccion contra sobre velocidad"/>
          <p:cNvPicPr>
            <a:picLocks noChangeAspect="1" noChangeArrowheads="1"/>
          </p:cNvPicPr>
          <p:nvPr/>
        </p:nvPicPr>
        <p:blipFill>
          <a:blip r:embed="rId2"/>
          <a:srcRect/>
          <a:stretch>
            <a:fillRect/>
          </a:stretch>
        </p:blipFill>
        <p:spPr bwMode="auto">
          <a:xfrm>
            <a:off x="5214942" y="1238268"/>
            <a:ext cx="3786182" cy="4762500"/>
          </a:xfrm>
          <a:prstGeom prst="rect">
            <a:avLst/>
          </a:prstGeom>
          <a:noFill/>
        </p:spPr>
      </p:pic>
    </p:spTree>
    <p:extLst>
      <p:ext uri="{BB962C8B-B14F-4D97-AF65-F5344CB8AC3E}">
        <p14:creationId xmlns="" xmlns:p14="http://schemas.microsoft.com/office/powerpoint/2010/main" val="2151765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447660"/>
            <a:ext cx="8686800" cy="838200"/>
          </a:xfrm>
        </p:spPr>
        <p:txBody>
          <a:bodyPr>
            <a:normAutofit/>
          </a:bodyPr>
          <a:lstStyle/>
          <a:p>
            <a:pPr algn="ctr"/>
            <a:r>
              <a:rPr lang="es-DO" dirty="0"/>
              <a:t>PROTECCION </a:t>
            </a:r>
            <a:r>
              <a:rPr lang="es-ES" dirty="0" smtClean="0"/>
              <a:t> Contra baja frecuencia</a:t>
            </a:r>
            <a:endParaRPr lang="es-DO" dirty="0"/>
          </a:p>
        </p:txBody>
      </p:sp>
      <p:sp>
        <p:nvSpPr>
          <p:cNvPr id="4" name="3 Rectángulo"/>
          <p:cNvSpPr/>
          <p:nvPr/>
        </p:nvSpPr>
        <p:spPr>
          <a:xfrm>
            <a:off x="0" y="1285860"/>
            <a:ext cx="5286380" cy="5632311"/>
          </a:xfrm>
          <a:prstGeom prst="rect">
            <a:avLst/>
          </a:prstGeom>
        </p:spPr>
        <p:txBody>
          <a:bodyPr wrap="square">
            <a:spAutoFit/>
          </a:bodyPr>
          <a:lstStyle/>
          <a:p>
            <a:pPr algn="just"/>
            <a:r>
              <a:rPr lang="es-ES" sz="2400" dirty="0" smtClean="0"/>
              <a:t>Los </a:t>
            </a:r>
            <a:r>
              <a:rPr lang="es-ES" sz="2400" b="1" dirty="0" smtClean="0"/>
              <a:t>Sistemas de Protección</a:t>
            </a:r>
            <a:r>
              <a:rPr lang="es-ES" sz="2400" dirty="0" smtClean="0"/>
              <a:t> se utilizan en los </a:t>
            </a:r>
            <a:r>
              <a:rPr lang="es-ES" sz="2400" dirty="0" smtClean="0">
                <a:hlinkClick r:id="rId2" tooltip="Sistemas eléctricos de potencia (aún no redactado)"/>
              </a:rPr>
              <a:t>sistemas eléctricos de potencia</a:t>
            </a:r>
            <a:r>
              <a:rPr lang="es-ES" sz="2400" dirty="0" smtClean="0"/>
              <a:t> para evitar la destrucción de equipos o instalaciones por causa de una falla que podría iniciarse de manera simple y después extenderse sin control en forma encadenada. Los sistemas de protección deben aislar la parte donde se ha producido la falla buscando perturbar lo menos posible la red, limitar el daño al equipo fallado, minimizar la posibilidad de un incendio, minimizar el peligro para las personas, minimizar el riesgo de daños de equipos eléctricos adyacentes.</a:t>
            </a:r>
            <a:endParaRPr lang="es-ES" sz="2400" dirty="0"/>
          </a:p>
        </p:txBody>
      </p:sp>
      <p:pic>
        <p:nvPicPr>
          <p:cNvPr id="2050" name="Picture 2" descr="Resultado de imagen para baja frecuencia"/>
          <p:cNvPicPr>
            <a:picLocks noChangeAspect="1" noChangeArrowheads="1"/>
          </p:cNvPicPr>
          <p:nvPr/>
        </p:nvPicPr>
        <p:blipFill>
          <a:blip r:embed="rId3"/>
          <a:srcRect/>
          <a:stretch>
            <a:fillRect/>
          </a:stretch>
        </p:blipFill>
        <p:spPr bwMode="auto">
          <a:xfrm>
            <a:off x="5286380" y="1285860"/>
            <a:ext cx="3786214" cy="3500462"/>
          </a:xfrm>
          <a:prstGeom prst="rect">
            <a:avLst/>
          </a:prstGeom>
          <a:noFill/>
        </p:spPr>
      </p:pic>
    </p:spTree>
    <p:extLst>
      <p:ext uri="{BB962C8B-B14F-4D97-AF65-F5344CB8AC3E}">
        <p14:creationId xmlns="" xmlns:p14="http://schemas.microsoft.com/office/powerpoint/2010/main" val="2151765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447660"/>
            <a:ext cx="8686800" cy="838200"/>
          </a:xfrm>
        </p:spPr>
        <p:txBody>
          <a:bodyPr>
            <a:normAutofit/>
          </a:bodyPr>
          <a:lstStyle/>
          <a:p>
            <a:pPr algn="ctr"/>
            <a:r>
              <a:rPr lang="es-ES" dirty="0" smtClean="0"/>
              <a:t>Esquemas de disparo</a:t>
            </a:r>
            <a:endParaRPr lang="es-DO" dirty="0"/>
          </a:p>
        </p:txBody>
      </p:sp>
      <p:pic>
        <p:nvPicPr>
          <p:cNvPr id="1026" name="Picture 2" descr="Resultado de imagen para esquema de disparo"/>
          <p:cNvPicPr>
            <a:picLocks noChangeAspect="1" noChangeArrowheads="1"/>
          </p:cNvPicPr>
          <p:nvPr/>
        </p:nvPicPr>
        <p:blipFill>
          <a:blip r:embed="rId2"/>
          <a:srcRect/>
          <a:stretch>
            <a:fillRect/>
          </a:stretch>
        </p:blipFill>
        <p:spPr bwMode="auto">
          <a:xfrm>
            <a:off x="285720" y="1571612"/>
            <a:ext cx="8667110" cy="5000660"/>
          </a:xfrm>
          <a:prstGeom prst="rect">
            <a:avLst/>
          </a:prstGeom>
          <a:noFill/>
        </p:spPr>
      </p:pic>
    </p:spTree>
    <p:extLst>
      <p:ext uri="{BB962C8B-B14F-4D97-AF65-F5344CB8AC3E}">
        <p14:creationId xmlns="" xmlns:p14="http://schemas.microsoft.com/office/powerpoint/2010/main" val="21517651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287</TotalTime>
  <Words>504</Words>
  <Application>Microsoft Office PowerPoint</Application>
  <PresentationFormat>Presentación en pantalla (4:3)</PresentationFormat>
  <Paragraphs>28</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Viajes</vt:lpstr>
      <vt:lpstr> </vt:lpstr>
      <vt:lpstr>Tema   Protección de generadores   </vt:lpstr>
      <vt:lpstr>Protección de generadores </vt:lpstr>
      <vt:lpstr>Protección Contra sobretensiones </vt:lpstr>
      <vt:lpstr>Protección Contra fallas del estator </vt:lpstr>
      <vt:lpstr>Protección Contra fallas del rotor </vt:lpstr>
      <vt:lpstr>PROTECCION  Contra pérdida de excitación </vt:lpstr>
      <vt:lpstr>PROTECCION  Contra motorización </vt:lpstr>
      <vt:lpstr>PROTECCION  Contra sobre-velocidad  </vt:lpstr>
      <vt:lpstr>PROTECCION  Contra baja frecuencia</vt:lpstr>
      <vt:lpstr>Esquemas de disparo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Principios y características de los reveladores</dc:title>
  <dc:creator>PC-Principal</dc:creator>
  <cp:lastModifiedBy>DELL</cp:lastModifiedBy>
  <cp:revision>24</cp:revision>
  <dcterms:created xsi:type="dcterms:W3CDTF">2016-09-22T17:18:32Z</dcterms:created>
  <dcterms:modified xsi:type="dcterms:W3CDTF">2016-10-07T09:28:16Z</dcterms:modified>
</cp:coreProperties>
</file>